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6" r:id="rId7"/>
    <p:sldId id="272" r:id="rId8"/>
    <p:sldId id="268" r:id="rId9"/>
    <p:sldId id="273" r:id="rId10"/>
    <p:sldId id="271" r:id="rId11"/>
    <p:sldId id="261" r:id="rId12"/>
    <p:sldId id="263" r:id="rId13"/>
    <p:sldId id="264" r:id="rId14"/>
    <p:sldId id="265" r:id="rId15"/>
    <p:sldId id="269" r:id="rId16"/>
    <p:sldId id="262" r:id="rId17"/>
    <p:sldId id="270" r:id="rId18"/>
    <p:sldId id="274" r:id="rId19"/>
    <p:sldId id="27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2321" autoAdjust="0"/>
  </p:normalViewPr>
  <p:slideViewPr>
    <p:cSldViewPr snapToGrid="0">
      <p:cViewPr varScale="1">
        <p:scale>
          <a:sx n="47" d="100"/>
          <a:sy n="47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0C5FB-E74F-4374-9A21-094842ECF9B3}" type="doc">
      <dgm:prSet loTypeId="urn:microsoft.com/office/officeart/2008/layout/PictureGrid" loCatId="picture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A37A32-4FDB-4160-8224-649A61B9B7F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Nikhil Kumar Jamma</a:t>
          </a:r>
          <a:br>
            <a:rPr lang="en-US" dirty="0">
              <a:solidFill>
                <a:schemeClr val="tx1"/>
              </a:solidFill>
            </a:rPr>
          </a:br>
          <a:r>
            <a:rPr lang="en-US" dirty="0">
              <a:solidFill>
                <a:schemeClr val="tx1"/>
              </a:solidFill>
            </a:rPr>
            <a:t>Scrum Master</a:t>
          </a:r>
        </a:p>
      </dgm:t>
    </dgm:pt>
    <dgm:pt modelId="{FBC227AB-04B5-4E02-B9C8-CE059397AE6F}" type="parTrans" cxnId="{261139F4-D2EA-421C-B10D-3618FDDE855E}">
      <dgm:prSet/>
      <dgm:spPr/>
      <dgm:t>
        <a:bodyPr/>
        <a:lstStyle/>
        <a:p>
          <a:endParaRPr lang="en-US"/>
        </a:p>
      </dgm:t>
    </dgm:pt>
    <dgm:pt modelId="{B8DCDEB4-DADC-41EF-B582-800BCBDD8234}" type="sibTrans" cxnId="{261139F4-D2EA-421C-B10D-3618FDDE855E}">
      <dgm:prSet/>
      <dgm:spPr/>
      <dgm:t>
        <a:bodyPr/>
        <a:lstStyle/>
        <a:p>
          <a:endParaRPr lang="en-US"/>
        </a:p>
      </dgm:t>
    </dgm:pt>
    <dgm:pt modelId="{1174EA91-0D82-4211-BF7E-02BB16428B26}">
      <dgm:prSet phldrT="[Text]"/>
      <dgm:spPr/>
      <dgm:t>
        <a:bodyPr/>
        <a:lstStyle/>
        <a:p>
          <a:r>
            <a:rPr lang="en-US" b="0" i="0" dirty="0"/>
            <a:t>Karthik Raja Bandaru</a:t>
          </a:r>
          <a:br>
            <a:rPr lang="en-US" dirty="0"/>
          </a:br>
          <a:r>
            <a:rPr lang="en-US" dirty="0"/>
            <a:t>Developer</a:t>
          </a:r>
        </a:p>
      </dgm:t>
    </dgm:pt>
    <dgm:pt modelId="{D898F056-1907-41F1-AFDD-3C7AA30D4784}" type="parTrans" cxnId="{4ADAF13E-E80B-459F-9E0C-3F05CE8C3E68}">
      <dgm:prSet/>
      <dgm:spPr/>
      <dgm:t>
        <a:bodyPr/>
        <a:lstStyle/>
        <a:p>
          <a:endParaRPr lang="en-US"/>
        </a:p>
      </dgm:t>
    </dgm:pt>
    <dgm:pt modelId="{914F4B16-3AEF-420B-97E1-F685172A44F6}" type="sibTrans" cxnId="{4ADAF13E-E80B-459F-9E0C-3F05CE8C3E68}">
      <dgm:prSet/>
      <dgm:spPr/>
      <dgm:t>
        <a:bodyPr/>
        <a:lstStyle/>
        <a:p>
          <a:endParaRPr lang="en-US"/>
        </a:p>
      </dgm:t>
    </dgm:pt>
    <dgm:pt modelId="{FF6720FC-D597-4E8B-8DED-B5175774475A}">
      <dgm:prSet phldrT="[Text]"/>
      <dgm:spPr/>
      <dgm:t>
        <a:bodyPr/>
        <a:lstStyle/>
        <a:p>
          <a:r>
            <a:rPr lang="en-US" b="0" i="0" dirty="0"/>
            <a:t>Anurag Goud Koukuntla</a:t>
          </a:r>
          <a:br>
            <a:rPr lang="en-US" dirty="0"/>
          </a:br>
          <a:r>
            <a:rPr lang="en-US" dirty="0"/>
            <a:t>Product Owner</a:t>
          </a:r>
        </a:p>
      </dgm:t>
    </dgm:pt>
    <dgm:pt modelId="{D79BE36A-E982-461A-B497-99A870FE4510}" type="parTrans" cxnId="{2365F23A-75C8-4AAB-B162-6300F531347B}">
      <dgm:prSet/>
      <dgm:spPr/>
      <dgm:t>
        <a:bodyPr/>
        <a:lstStyle/>
        <a:p>
          <a:endParaRPr lang="en-US"/>
        </a:p>
      </dgm:t>
    </dgm:pt>
    <dgm:pt modelId="{10DF836C-16B9-456E-9415-3953E42162EA}" type="sibTrans" cxnId="{2365F23A-75C8-4AAB-B162-6300F531347B}">
      <dgm:prSet/>
      <dgm:spPr/>
      <dgm:t>
        <a:bodyPr/>
        <a:lstStyle/>
        <a:p>
          <a:endParaRPr lang="en-US"/>
        </a:p>
      </dgm:t>
    </dgm:pt>
    <dgm:pt modelId="{BC3DC443-B727-4059-B20A-21E8B4F9D7C0}">
      <dgm:prSet phldrT="[Text]"/>
      <dgm:spPr/>
      <dgm:t>
        <a:bodyPr/>
        <a:lstStyle/>
        <a:p>
          <a:r>
            <a:rPr lang="en-US" b="0" i="0" dirty="0"/>
            <a:t>Abhigna Suman Aemjal</a:t>
          </a:r>
          <a:br>
            <a:rPr lang="en-US" dirty="0"/>
          </a:br>
          <a:r>
            <a:rPr lang="en-US" dirty="0"/>
            <a:t>Developer</a:t>
          </a:r>
        </a:p>
      </dgm:t>
    </dgm:pt>
    <dgm:pt modelId="{015F5A43-2D0A-4ADC-8530-ECDFFA236DAA}" type="parTrans" cxnId="{14E62036-DF0B-440F-921A-099ADFAFB60E}">
      <dgm:prSet/>
      <dgm:spPr/>
      <dgm:t>
        <a:bodyPr/>
        <a:lstStyle/>
        <a:p>
          <a:endParaRPr lang="en-US"/>
        </a:p>
      </dgm:t>
    </dgm:pt>
    <dgm:pt modelId="{F7E59D5D-8EA7-4D25-8884-6B11F0DC712C}" type="sibTrans" cxnId="{14E62036-DF0B-440F-921A-099ADFAFB60E}">
      <dgm:prSet/>
      <dgm:spPr/>
      <dgm:t>
        <a:bodyPr/>
        <a:lstStyle/>
        <a:p>
          <a:endParaRPr lang="en-US"/>
        </a:p>
      </dgm:t>
    </dgm:pt>
    <dgm:pt modelId="{1D280BCA-5803-431E-982A-6F36D343DF82}">
      <dgm:prSet phldrT="[Text]"/>
      <dgm:spPr/>
      <dgm:t>
        <a:bodyPr/>
        <a:lstStyle/>
        <a:p>
          <a:r>
            <a:rPr lang="en-US" b="0" i="0" dirty="0"/>
            <a:t>Charan Indhukuru Mani</a:t>
          </a:r>
          <a:br>
            <a:rPr lang="en-US" dirty="0"/>
          </a:br>
          <a:r>
            <a:rPr lang="en-US" dirty="0"/>
            <a:t>Developer</a:t>
          </a:r>
        </a:p>
      </dgm:t>
    </dgm:pt>
    <dgm:pt modelId="{17BC456C-F22D-455F-AC35-12A31BD72800}" type="parTrans" cxnId="{54A7D819-0BAA-4BC9-8C81-857D6CA9817A}">
      <dgm:prSet/>
      <dgm:spPr/>
      <dgm:t>
        <a:bodyPr/>
        <a:lstStyle/>
        <a:p>
          <a:endParaRPr lang="en-US"/>
        </a:p>
      </dgm:t>
    </dgm:pt>
    <dgm:pt modelId="{1D1CA476-61C3-4E6F-A3A4-6E78DB6AFFC8}" type="sibTrans" cxnId="{54A7D819-0BAA-4BC9-8C81-857D6CA9817A}">
      <dgm:prSet/>
      <dgm:spPr/>
      <dgm:t>
        <a:bodyPr/>
        <a:lstStyle/>
        <a:p>
          <a:endParaRPr lang="en-US"/>
        </a:p>
      </dgm:t>
    </dgm:pt>
    <dgm:pt modelId="{DAAF7101-C49D-4FD1-840D-169ACE1A2428}">
      <dgm:prSet/>
      <dgm:spPr/>
      <dgm:t>
        <a:bodyPr/>
        <a:lstStyle/>
        <a:p>
          <a:r>
            <a:rPr lang="en-US" dirty="0"/>
            <a:t>Neelima Palleboina</a:t>
          </a:r>
          <a:br>
            <a:rPr lang="en-US" dirty="0"/>
          </a:br>
          <a:r>
            <a:rPr lang="en-US" dirty="0"/>
            <a:t>Developer</a:t>
          </a:r>
        </a:p>
      </dgm:t>
    </dgm:pt>
    <dgm:pt modelId="{E1FFE741-5C09-40E2-A1EB-D3E151ABE5CD}" type="parTrans" cxnId="{4CF1ACD1-843B-4AF9-998E-B689A3E20FB3}">
      <dgm:prSet/>
      <dgm:spPr/>
      <dgm:t>
        <a:bodyPr/>
        <a:lstStyle/>
        <a:p>
          <a:endParaRPr lang="en-US"/>
        </a:p>
      </dgm:t>
    </dgm:pt>
    <dgm:pt modelId="{2F19FDF0-272A-40FB-8C89-84AAD727FEC8}" type="sibTrans" cxnId="{4CF1ACD1-843B-4AF9-998E-B689A3E20FB3}">
      <dgm:prSet/>
      <dgm:spPr/>
      <dgm:t>
        <a:bodyPr/>
        <a:lstStyle/>
        <a:p>
          <a:endParaRPr lang="en-US"/>
        </a:p>
      </dgm:t>
    </dgm:pt>
    <dgm:pt modelId="{E813D4AE-408A-DC4D-979B-E48C39BA6864}" type="pres">
      <dgm:prSet presAssocID="{D7A0C5FB-E74F-4374-9A21-094842ECF9B3}" presName="Name0" presStyleCnt="0">
        <dgm:presLayoutVars>
          <dgm:dir/>
        </dgm:presLayoutVars>
      </dgm:prSet>
      <dgm:spPr/>
    </dgm:pt>
    <dgm:pt modelId="{EED6477E-6FFB-454C-8B1C-70B11D6DA1B7}" type="pres">
      <dgm:prSet presAssocID="{E6A37A32-4FDB-4160-8224-649A61B9B7FA}" presName="composite" presStyleCnt="0"/>
      <dgm:spPr/>
    </dgm:pt>
    <dgm:pt modelId="{E0B77CA5-59C4-8B4A-AEDC-7AF81C492BB1}" type="pres">
      <dgm:prSet presAssocID="{E6A37A32-4FDB-4160-8224-649A61B9B7FA}" presName="rect2" presStyleLbl="revTx" presStyleIdx="0" presStyleCnt="6">
        <dgm:presLayoutVars>
          <dgm:bulletEnabled val="1"/>
        </dgm:presLayoutVars>
      </dgm:prSet>
      <dgm:spPr/>
    </dgm:pt>
    <dgm:pt modelId="{6E967490-2437-3F4A-A798-BD218DFE5C93}" type="pres">
      <dgm:prSet presAssocID="{E6A37A32-4FDB-4160-8224-649A61B9B7FA}" presName="rect1" presStyleLbl="align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152D53-068F-6848-9BF3-4F46303C8866}" type="pres">
      <dgm:prSet presAssocID="{B8DCDEB4-DADC-41EF-B582-800BCBDD8234}" presName="sibTrans" presStyleCnt="0"/>
      <dgm:spPr/>
    </dgm:pt>
    <dgm:pt modelId="{E327B228-9517-DA43-85F3-215C35BC7388}" type="pres">
      <dgm:prSet presAssocID="{FF6720FC-D597-4E8B-8DED-B5175774475A}" presName="composite" presStyleCnt="0"/>
      <dgm:spPr/>
    </dgm:pt>
    <dgm:pt modelId="{20DEF53F-B2BC-D443-88CC-9049D15913EF}" type="pres">
      <dgm:prSet presAssocID="{FF6720FC-D597-4E8B-8DED-B5175774475A}" presName="rect2" presStyleLbl="revTx" presStyleIdx="1" presStyleCnt="6">
        <dgm:presLayoutVars>
          <dgm:bulletEnabled val="1"/>
        </dgm:presLayoutVars>
      </dgm:prSet>
      <dgm:spPr/>
    </dgm:pt>
    <dgm:pt modelId="{A7746AFA-A97F-D34B-B3F2-FC3DA5276430}" type="pres">
      <dgm:prSet presAssocID="{FF6720FC-D597-4E8B-8DED-B5175774475A}" presName="rect1" presStyleLbl="alignImgPlace1" presStyleIdx="1" presStyleCnt="6"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5E29AA26-A424-FF42-B04C-C187F7860AEC}" type="pres">
      <dgm:prSet presAssocID="{10DF836C-16B9-456E-9415-3953E42162EA}" presName="sibTrans" presStyleCnt="0"/>
      <dgm:spPr/>
    </dgm:pt>
    <dgm:pt modelId="{11B25D81-420A-D84C-8006-8AFD4C431C01}" type="pres">
      <dgm:prSet presAssocID="{BC3DC443-B727-4059-B20A-21E8B4F9D7C0}" presName="composite" presStyleCnt="0"/>
      <dgm:spPr/>
    </dgm:pt>
    <dgm:pt modelId="{6C542CF0-8C4F-C948-BCB9-7B0902B13B06}" type="pres">
      <dgm:prSet presAssocID="{BC3DC443-B727-4059-B20A-21E8B4F9D7C0}" presName="rect2" presStyleLbl="revTx" presStyleIdx="2" presStyleCnt="6">
        <dgm:presLayoutVars>
          <dgm:bulletEnabled val="1"/>
        </dgm:presLayoutVars>
      </dgm:prSet>
      <dgm:spPr/>
    </dgm:pt>
    <dgm:pt modelId="{415E2E1A-8975-1545-B2E2-ADEE8ECD532B}" type="pres">
      <dgm:prSet presAssocID="{BC3DC443-B727-4059-B20A-21E8B4F9D7C0}" presName="rect1" presStyleLbl="alignImgPlace1" presStyleIdx="2" presStyleCnt="6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E00D1B79-F8BD-304B-95E3-71C6729E3B25}" type="pres">
      <dgm:prSet presAssocID="{F7E59D5D-8EA7-4D25-8884-6B11F0DC712C}" presName="sibTrans" presStyleCnt="0"/>
      <dgm:spPr/>
    </dgm:pt>
    <dgm:pt modelId="{201C6421-4BD1-6746-A6A3-2F31C1CA1D3D}" type="pres">
      <dgm:prSet presAssocID="{1D280BCA-5803-431E-982A-6F36D343DF82}" presName="composite" presStyleCnt="0"/>
      <dgm:spPr/>
    </dgm:pt>
    <dgm:pt modelId="{B52E0C82-CF20-A04F-890A-BDF096609DB3}" type="pres">
      <dgm:prSet presAssocID="{1D280BCA-5803-431E-982A-6F36D343DF82}" presName="rect2" presStyleLbl="revTx" presStyleIdx="3" presStyleCnt="6">
        <dgm:presLayoutVars>
          <dgm:bulletEnabled val="1"/>
        </dgm:presLayoutVars>
      </dgm:prSet>
      <dgm:spPr/>
    </dgm:pt>
    <dgm:pt modelId="{C350E6CF-EC7D-F146-8083-F9C847C26375}" type="pres">
      <dgm:prSet presAssocID="{1D280BCA-5803-431E-982A-6F36D343DF82}" presName="rect1" presStyleLbl="alignImgPlace1" presStyleIdx="3" presStyleCnt="6"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647E75-AB77-9A42-BA37-8C12D2E229F7}" type="pres">
      <dgm:prSet presAssocID="{1D1CA476-61C3-4E6F-A3A4-6E78DB6AFFC8}" presName="sibTrans" presStyleCnt="0"/>
      <dgm:spPr/>
    </dgm:pt>
    <dgm:pt modelId="{F2E2343F-2180-CC49-93CC-5BA846B60C98}" type="pres">
      <dgm:prSet presAssocID="{1174EA91-0D82-4211-BF7E-02BB16428B26}" presName="composite" presStyleCnt="0"/>
      <dgm:spPr/>
    </dgm:pt>
    <dgm:pt modelId="{17FDB844-198D-6240-BB67-C91391508B77}" type="pres">
      <dgm:prSet presAssocID="{1174EA91-0D82-4211-BF7E-02BB16428B26}" presName="rect2" presStyleLbl="revTx" presStyleIdx="4" presStyleCnt="6">
        <dgm:presLayoutVars>
          <dgm:bulletEnabled val="1"/>
        </dgm:presLayoutVars>
      </dgm:prSet>
      <dgm:spPr/>
    </dgm:pt>
    <dgm:pt modelId="{568831B3-0A53-1B4A-A5BF-9971DEFE168F}" type="pres">
      <dgm:prSet presAssocID="{1174EA91-0D82-4211-BF7E-02BB16428B26}" presName="rect1" presStyleLbl="alignImgPlace1" presStyleIdx="4" presStyleCnt="6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B9C33DA2-0A14-4546-9DEB-3CFD017A0FB5}" type="pres">
      <dgm:prSet presAssocID="{914F4B16-3AEF-420B-97E1-F685172A44F6}" presName="sibTrans" presStyleCnt="0"/>
      <dgm:spPr/>
    </dgm:pt>
    <dgm:pt modelId="{F5600424-ED50-4BB3-95B4-FA1B067BC7D9}" type="pres">
      <dgm:prSet presAssocID="{DAAF7101-C49D-4FD1-840D-169ACE1A2428}" presName="composite" presStyleCnt="0"/>
      <dgm:spPr/>
    </dgm:pt>
    <dgm:pt modelId="{F55E44AA-2BB8-4446-956F-35B511904488}" type="pres">
      <dgm:prSet presAssocID="{DAAF7101-C49D-4FD1-840D-169ACE1A2428}" presName="rect2" presStyleLbl="revTx" presStyleIdx="5" presStyleCnt="6">
        <dgm:presLayoutVars>
          <dgm:bulletEnabled val="1"/>
        </dgm:presLayoutVars>
      </dgm:prSet>
      <dgm:spPr/>
    </dgm:pt>
    <dgm:pt modelId="{FCF30FCD-AEE9-416E-8933-CDD8EAF987D7}" type="pres">
      <dgm:prSet presAssocID="{DAAF7101-C49D-4FD1-840D-169ACE1A2428}" presName="rect1" presStyleLbl="alignImgPlace1" presStyleIdx="5" presStyleCnt="6"/>
      <dgm:spPr>
        <a:blipFill>
          <a:blip xmlns:r="http://schemas.openxmlformats.org/officeDocument/2006/relationships" r:embed="rId6"/>
          <a:srcRect/>
          <a:stretch>
            <a:fillRect t="-39000" b="-39000"/>
          </a:stretch>
        </a:blipFill>
      </dgm:spPr>
    </dgm:pt>
  </dgm:ptLst>
  <dgm:cxnLst>
    <dgm:cxn modelId="{54A7D819-0BAA-4BC9-8C81-857D6CA9817A}" srcId="{D7A0C5FB-E74F-4374-9A21-094842ECF9B3}" destId="{1D280BCA-5803-431E-982A-6F36D343DF82}" srcOrd="3" destOrd="0" parTransId="{17BC456C-F22D-455F-AC35-12A31BD72800}" sibTransId="{1D1CA476-61C3-4E6F-A3A4-6E78DB6AFFC8}"/>
    <dgm:cxn modelId="{14E62036-DF0B-440F-921A-099ADFAFB60E}" srcId="{D7A0C5FB-E74F-4374-9A21-094842ECF9B3}" destId="{BC3DC443-B727-4059-B20A-21E8B4F9D7C0}" srcOrd="2" destOrd="0" parTransId="{015F5A43-2D0A-4ADC-8530-ECDFFA236DAA}" sibTransId="{F7E59D5D-8EA7-4D25-8884-6B11F0DC712C}"/>
    <dgm:cxn modelId="{2365F23A-75C8-4AAB-B162-6300F531347B}" srcId="{D7A0C5FB-E74F-4374-9A21-094842ECF9B3}" destId="{FF6720FC-D597-4E8B-8DED-B5175774475A}" srcOrd="1" destOrd="0" parTransId="{D79BE36A-E982-461A-B497-99A870FE4510}" sibTransId="{10DF836C-16B9-456E-9415-3953E42162EA}"/>
    <dgm:cxn modelId="{4ADAF13E-E80B-459F-9E0C-3F05CE8C3E68}" srcId="{D7A0C5FB-E74F-4374-9A21-094842ECF9B3}" destId="{1174EA91-0D82-4211-BF7E-02BB16428B26}" srcOrd="4" destOrd="0" parTransId="{D898F056-1907-41F1-AFDD-3C7AA30D4784}" sibTransId="{914F4B16-3AEF-420B-97E1-F685172A44F6}"/>
    <dgm:cxn modelId="{18587E4D-1CC9-5B4D-A6C2-BE38E26CC869}" type="presOf" srcId="{1174EA91-0D82-4211-BF7E-02BB16428B26}" destId="{17FDB844-198D-6240-BB67-C91391508B77}" srcOrd="0" destOrd="0" presId="urn:microsoft.com/office/officeart/2008/layout/PictureGrid"/>
    <dgm:cxn modelId="{0177E34F-9738-FE46-9480-996A6C88F6F8}" type="presOf" srcId="{FF6720FC-D597-4E8B-8DED-B5175774475A}" destId="{20DEF53F-B2BC-D443-88CC-9049D15913EF}" srcOrd="0" destOrd="0" presId="urn:microsoft.com/office/officeart/2008/layout/PictureGrid"/>
    <dgm:cxn modelId="{DABA499E-881F-744B-B630-F40A09B8752B}" type="presOf" srcId="{D7A0C5FB-E74F-4374-9A21-094842ECF9B3}" destId="{E813D4AE-408A-DC4D-979B-E48C39BA6864}" srcOrd="0" destOrd="0" presId="urn:microsoft.com/office/officeart/2008/layout/PictureGrid"/>
    <dgm:cxn modelId="{0A7F57C3-B1C7-5741-8E9C-9D1E0F3E2427}" type="presOf" srcId="{1D280BCA-5803-431E-982A-6F36D343DF82}" destId="{B52E0C82-CF20-A04F-890A-BDF096609DB3}" srcOrd="0" destOrd="0" presId="urn:microsoft.com/office/officeart/2008/layout/PictureGrid"/>
    <dgm:cxn modelId="{8E2B62CA-C451-2A48-A43D-4674A4F07AB0}" type="presOf" srcId="{E6A37A32-4FDB-4160-8224-649A61B9B7FA}" destId="{E0B77CA5-59C4-8B4A-AEDC-7AF81C492BB1}" srcOrd="0" destOrd="0" presId="urn:microsoft.com/office/officeart/2008/layout/PictureGrid"/>
    <dgm:cxn modelId="{4CF1ACD1-843B-4AF9-998E-B689A3E20FB3}" srcId="{D7A0C5FB-E74F-4374-9A21-094842ECF9B3}" destId="{DAAF7101-C49D-4FD1-840D-169ACE1A2428}" srcOrd="5" destOrd="0" parTransId="{E1FFE741-5C09-40E2-A1EB-D3E151ABE5CD}" sibTransId="{2F19FDF0-272A-40FB-8C89-84AAD727FEC8}"/>
    <dgm:cxn modelId="{9A0443ED-6BAF-424E-81AF-93B3DD0914D5}" type="presOf" srcId="{DAAF7101-C49D-4FD1-840D-169ACE1A2428}" destId="{F55E44AA-2BB8-4446-956F-35B511904488}" srcOrd="0" destOrd="0" presId="urn:microsoft.com/office/officeart/2008/layout/PictureGrid"/>
    <dgm:cxn modelId="{261139F4-D2EA-421C-B10D-3618FDDE855E}" srcId="{D7A0C5FB-E74F-4374-9A21-094842ECF9B3}" destId="{E6A37A32-4FDB-4160-8224-649A61B9B7FA}" srcOrd="0" destOrd="0" parTransId="{FBC227AB-04B5-4E02-B9C8-CE059397AE6F}" sibTransId="{B8DCDEB4-DADC-41EF-B582-800BCBDD8234}"/>
    <dgm:cxn modelId="{66C0EAFE-3F86-214D-A7FB-2A4DD020A89D}" type="presOf" srcId="{BC3DC443-B727-4059-B20A-21E8B4F9D7C0}" destId="{6C542CF0-8C4F-C948-BCB9-7B0902B13B06}" srcOrd="0" destOrd="0" presId="urn:microsoft.com/office/officeart/2008/layout/PictureGrid"/>
    <dgm:cxn modelId="{E8DF5254-7B73-4540-B6CD-A47039F8A6CD}" type="presParOf" srcId="{E813D4AE-408A-DC4D-979B-E48C39BA6864}" destId="{EED6477E-6FFB-454C-8B1C-70B11D6DA1B7}" srcOrd="0" destOrd="0" presId="urn:microsoft.com/office/officeart/2008/layout/PictureGrid"/>
    <dgm:cxn modelId="{1E74BAD3-1900-8E45-AB0B-EFA2D323DBE5}" type="presParOf" srcId="{EED6477E-6FFB-454C-8B1C-70B11D6DA1B7}" destId="{E0B77CA5-59C4-8B4A-AEDC-7AF81C492BB1}" srcOrd="0" destOrd="0" presId="urn:microsoft.com/office/officeart/2008/layout/PictureGrid"/>
    <dgm:cxn modelId="{AE66DA2A-D2D9-3646-801F-0F8AD2AC9684}" type="presParOf" srcId="{EED6477E-6FFB-454C-8B1C-70B11D6DA1B7}" destId="{6E967490-2437-3F4A-A798-BD218DFE5C93}" srcOrd="1" destOrd="0" presId="urn:microsoft.com/office/officeart/2008/layout/PictureGrid"/>
    <dgm:cxn modelId="{F043F674-945F-294E-A195-00386E5CD690}" type="presParOf" srcId="{E813D4AE-408A-DC4D-979B-E48C39BA6864}" destId="{A7152D53-068F-6848-9BF3-4F46303C8866}" srcOrd="1" destOrd="0" presId="urn:microsoft.com/office/officeart/2008/layout/PictureGrid"/>
    <dgm:cxn modelId="{5A8037C0-9B5C-6D40-BB26-2AADB1E996A2}" type="presParOf" srcId="{E813D4AE-408A-DC4D-979B-E48C39BA6864}" destId="{E327B228-9517-DA43-85F3-215C35BC7388}" srcOrd="2" destOrd="0" presId="urn:microsoft.com/office/officeart/2008/layout/PictureGrid"/>
    <dgm:cxn modelId="{A39121A4-B0FD-0146-80A4-23AF8D86B1FE}" type="presParOf" srcId="{E327B228-9517-DA43-85F3-215C35BC7388}" destId="{20DEF53F-B2BC-D443-88CC-9049D15913EF}" srcOrd="0" destOrd="0" presId="urn:microsoft.com/office/officeart/2008/layout/PictureGrid"/>
    <dgm:cxn modelId="{4374BEB6-2695-0943-9698-FD5A290ECC1A}" type="presParOf" srcId="{E327B228-9517-DA43-85F3-215C35BC7388}" destId="{A7746AFA-A97F-D34B-B3F2-FC3DA5276430}" srcOrd="1" destOrd="0" presId="urn:microsoft.com/office/officeart/2008/layout/PictureGrid"/>
    <dgm:cxn modelId="{7F2300D1-3526-B24F-A82F-D187DFEF0274}" type="presParOf" srcId="{E813D4AE-408A-DC4D-979B-E48C39BA6864}" destId="{5E29AA26-A424-FF42-B04C-C187F7860AEC}" srcOrd="3" destOrd="0" presId="urn:microsoft.com/office/officeart/2008/layout/PictureGrid"/>
    <dgm:cxn modelId="{A6C32267-84F8-0D46-B979-949EA8A6E0AD}" type="presParOf" srcId="{E813D4AE-408A-DC4D-979B-E48C39BA6864}" destId="{11B25D81-420A-D84C-8006-8AFD4C431C01}" srcOrd="4" destOrd="0" presId="urn:microsoft.com/office/officeart/2008/layout/PictureGrid"/>
    <dgm:cxn modelId="{B83D4CF8-0C16-9B40-80B8-5D32DEE86EC3}" type="presParOf" srcId="{11B25D81-420A-D84C-8006-8AFD4C431C01}" destId="{6C542CF0-8C4F-C948-BCB9-7B0902B13B06}" srcOrd="0" destOrd="0" presId="urn:microsoft.com/office/officeart/2008/layout/PictureGrid"/>
    <dgm:cxn modelId="{0ED91F2D-6C94-9747-9591-8D20D50D0B07}" type="presParOf" srcId="{11B25D81-420A-D84C-8006-8AFD4C431C01}" destId="{415E2E1A-8975-1545-B2E2-ADEE8ECD532B}" srcOrd="1" destOrd="0" presId="urn:microsoft.com/office/officeart/2008/layout/PictureGrid"/>
    <dgm:cxn modelId="{DE39F0AF-C635-C44E-855F-B1CFEF610207}" type="presParOf" srcId="{E813D4AE-408A-DC4D-979B-E48C39BA6864}" destId="{E00D1B79-F8BD-304B-95E3-71C6729E3B25}" srcOrd="5" destOrd="0" presId="urn:microsoft.com/office/officeart/2008/layout/PictureGrid"/>
    <dgm:cxn modelId="{C75B9331-4267-774E-9A9B-C63765E8D24E}" type="presParOf" srcId="{E813D4AE-408A-DC4D-979B-E48C39BA6864}" destId="{201C6421-4BD1-6746-A6A3-2F31C1CA1D3D}" srcOrd="6" destOrd="0" presId="urn:microsoft.com/office/officeart/2008/layout/PictureGrid"/>
    <dgm:cxn modelId="{1B71E332-A535-1E43-AFF2-FBE435D85D5B}" type="presParOf" srcId="{201C6421-4BD1-6746-A6A3-2F31C1CA1D3D}" destId="{B52E0C82-CF20-A04F-890A-BDF096609DB3}" srcOrd="0" destOrd="0" presId="urn:microsoft.com/office/officeart/2008/layout/PictureGrid"/>
    <dgm:cxn modelId="{2B4A2FDC-2E5A-D144-89D9-5D2E205EA8FC}" type="presParOf" srcId="{201C6421-4BD1-6746-A6A3-2F31C1CA1D3D}" destId="{C350E6CF-EC7D-F146-8083-F9C847C26375}" srcOrd="1" destOrd="0" presId="urn:microsoft.com/office/officeart/2008/layout/PictureGrid"/>
    <dgm:cxn modelId="{40AA0BB4-DE66-FE4C-9ACC-A07FDEE3C104}" type="presParOf" srcId="{E813D4AE-408A-DC4D-979B-E48C39BA6864}" destId="{60647E75-AB77-9A42-BA37-8C12D2E229F7}" srcOrd="7" destOrd="0" presId="urn:microsoft.com/office/officeart/2008/layout/PictureGrid"/>
    <dgm:cxn modelId="{3AA3E968-E8D8-5049-847F-A96D3BE416F5}" type="presParOf" srcId="{E813D4AE-408A-DC4D-979B-E48C39BA6864}" destId="{F2E2343F-2180-CC49-93CC-5BA846B60C98}" srcOrd="8" destOrd="0" presId="urn:microsoft.com/office/officeart/2008/layout/PictureGrid"/>
    <dgm:cxn modelId="{B9D948B9-AF19-4F49-8621-2E5D28754DBE}" type="presParOf" srcId="{F2E2343F-2180-CC49-93CC-5BA846B60C98}" destId="{17FDB844-198D-6240-BB67-C91391508B77}" srcOrd="0" destOrd="0" presId="urn:microsoft.com/office/officeart/2008/layout/PictureGrid"/>
    <dgm:cxn modelId="{3080500A-FAF0-7A4D-96A9-ADB7C4DD24D5}" type="presParOf" srcId="{F2E2343F-2180-CC49-93CC-5BA846B60C98}" destId="{568831B3-0A53-1B4A-A5BF-9971DEFE168F}" srcOrd="1" destOrd="0" presId="urn:microsoft.com/office/officeart/2008/layout/PictureGrid"/>
    <dgm:cxn modelId="{9A473E47-B67C-444C-A81A-C854354B468B}" type="presParOf" srcId="{E813D4AE-408A-DC4D-979B-E48C39BA6864}" destId="{B9C33DA2-0A14-4546-9DEB-3CFD017A0FB5}" srcOrd="9" destOrd="0" presId="urn:microsoft.com/office/officeart/2008/layout/PictureGrid"/>
    <dgm:cxn modelId="{86F7FD8F-10F7-4282-B17B-D191545E9467}" type="presParOf" srcId="{E813D4AE-408A-DC4D-979B-E48C39BA6864}" destId="{F5600424-ED50-4BB3-95B4-FA1B067BC7D9}" srcOrd="10" destOrd="0" presId="urn:microsoft.com/office/officeart/2008/layout/PictureGrid"/>
    <dgm:cxn modelId="{723F0C29-0CA1-4D1A-8A7A-D9074D9B3CE0}" type="presParOf" srcId="{F5600424-ED50-4BB3-95B4-FA1B067BC7D9}" destId="{F55E44AA-2BB8-4446-956F-35B511904488}" srcOrd="0" destOrd="0" presId="urn:microsoft.com/office/officeart/2008/layout/PictureGrid"/>
    <dgm:cxn modelId="{49540918-5011-49D8-8964-65D7CC57E48C}" type="presParOf" srcId="{F5600424-ED50-4BB3-95B4-FA1B067BC7D9}" destId="{FCF30FCD-AEE9-416E-8933-CDD8EAF987D7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77CA5-59C4-8B4A-AEDC-7AF81C492BB1}">
      <dsp:nvSpPr>
        <dsp:cNvPr id="0" name=""/>
        <dsp:cNvSpPr/>
      </dsp:nvSpPr>
      <dsp:spPr>
        <a:xfrm>
          <a:off x="3517487" y="103906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Nikhil Kumar Jamma</a:t>
          </a:r>
          <a:br>
            <a:rPr lang="en-US" sz="2200" kern="1200" dirty="0">
              <a:solidFill>
                <a:schemeClr val="tx1"/>
              </a:solidFill>
            </a:rPr>
          </a:br>
          <a:r>
            <a:rPr lang="en-US" sz="2200" kern="1200" dirty="0">
              <a:solidFill>
                <a:schemeClr val="tx1"/>
              </a:solidFill>
            </a:rPr>
            <a:t>Scrum Master</a:t>
          </a:r>
        </a:p>
      </dsp:txBody>
      <dsp:txXfrm>
        <a:off x="3517487" y="103906"/>
        <a:ext cx="4496570" cy="674485"/>
      </dsp:txXfrm>
    </dsp:sp>
    <dsp:sp modelId="{6E967490-2437-3F4A-A798-BD218DFE5C93}">
      <dsp:nvSpPr>
        <dsp:cNvPr id="0" name=""/>
        <dsp:cNvSpPr/>
      </dsp:nvSpPr>
      <dsp:spPr>
        <a:xfrm>
          <a:off x="3517487" y="912077"/>
          <a:ext cx="4496570" cy="4496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DEF53F-B2BC-D443-88CC-9049D15913EF}">
      <dsp:nvSpPr>
        <dsp:cNvPr id="0" name=""/>
        <dsp:cNvSpPr/>
      </dsp:nvSpPr>
      <dsp:spPr>
        <a:xfrm>
          <a:off x="8489383" y="103906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Anurag Goud Koukuntla</a:t>
          </a:r>
          <a:br>
            <a:rPr lang="en-US" sz="2200" kern="1200" dirty="0"/>
          </a:br>
          <a:r>
            <a:rPr lang="en-US" sz="2200" kern="1200" dirty="0"/>
            <a:t>Product Owner</a:t>
          </a:r>
        </a:p>
      </dsp:txBody>
      <dsp:txXfrm>
        <a:off x="8489383" y="103906"/>
        <a:ext cx="4496570" cy="674485"/>
      </dsp:txXfrm>
    </dsp:sp>
    <dsp:sp modelId="{A7746AFA-A97F-D34B-B3F2-FC3DA5276430}">
      <dsp:nvSpPr>
        <dsp:cNvPr id="0" name=""/>
        <dsp:cNvSpPr/>
      </dsp:nvSpPr>
      <dsp:spPr>
        <a:xfrm>
          <a:off x="8489383" y="912077"/>
          <a:ext cx="4496570" cy="4496570"/>
        </a:xfrm>
        <a:prstGeom prst="rect">
          <a:avLst/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C542CF0-8C4F-C948-BCB9-7B0902B13B06}">
      <dsp:nvSpPr>
        <dsp:cNvPr id="0" name=""/>
        <dsp:cNvSpPr/>
      </dsp:nvSpPr>
      <dsp:spPr>
        <a:xfrm>
          <a:off x="13461279" y="103906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Abhigna Suman Aemjal</a:t>
          </a:r>
          <a:br>
            <a:rPr lang="en-US" sz="2200" kern="1200" dirty="0"/>
          </a:br>
          <a:r>
            <a:rPr lang="en-US" sz="2200" kern="1200" dirty="0"/>
            <a:t>Developer</a:t>
          </a:r>
        </a:p>
      </dsp:txBody>
      <dsp:txXfrm>
        <a:off x="13461279" y="103906"/>
        <a:ext cx="4496570" cy="674485"/>
      </dsp:txXfrm>
    </dsp:sp>
    <dsp:sp modelId="{415E2E1A-8975-1545-B2E2-ADEE8ECD532B}">
      <dsp:nvSpPr>
        <dsp:cNvPr id="0" name=""/>
        <dsp:cNvSpPr/>
      </dsp:nvSpPr>
      <dsp:spPr>
        <a:xfrm>
          <a:off x="13461279" y="912077"/>
          <a:ext cx="4496570" cy="449657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2E0C82-CF20-A04F-890A-BDF096609DB3}">
      <dsp:nvSpPr>
        <dsp:cNvPr id="0" name=""/>
        <dsp:cNvSpPr/>
      </dsp:nvSpPr>
      <dsp:spPr>
        <a:xfrm>
          <a:off x="3517487" y="5858305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Charan Indhukuru Mani</a:t>
          </a:r>
          <a:br>
            <a:rPr lang="en-US" sz="2200" kern="1200" dirty="0"/>
          </a:br>
          <a:r>
            <a:rPr lang="en-US" sz="2200" kern="1200" dirty="0"/>
            <a:t>Developer</a:t>
          </a:r>
        </a:p>
      </dsp:txBody>
      <dsp:txXfrm>
        <a:off x="3517487" y="5858305"/>
        <a:ext cx="4496570" cy="674485"/>
      </dsp:txXfrm>
    </dsp:sp>
    <dsp:sp modelId="{C350E6CF-EC7D-F146-8083-F9C847C26375}">
      <dsp:nvSpPr>
        <dsp:cNvPr id="0" name=""/>
        <dsp:cNvSpPr/>
      </dsp:nvSpPr>
      <dsp:spPr>
        <a:xfrm>
          <a:off x="3517487" y="6666476"/>
          <a:ext cx="4496570" cy="4496570"/>
        </a:xfrm>
        <a:prstGeom prst="rect">
          <a:avLst/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FDB844-198D-6240-BB67-C91391508B77}">
      <dsp:nvSpPr>
        <dsp:cNvPr id="0" name=""/>
        <dsp:cNvSpPr/>
      </dsp:nvSpPr>
      <dsp:spPr>
        <a:xfrm>
          <a:off x="8489383" y="5858305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Karthik Raja Bandaru</a:t>
          </a:r>
          <a:br>
            <a:rPr lang="en-US" sz="2200" kern="1200" dirty="0"/>
          </a:br>
          <a:r>
            <a:rPr lang="en-US" sz="2200" kern="1200" dirty="0"/>
            <a:t>Developer</a:t>
          </a:r>
        </a:p>
      </dsp:txBody>
      <dsp:txXfrm>
        <a:off x="8489383" y="5858305"/>
        <a:ext cx="4496570" cy="674485"/>
      </dsp:txXfrm>
    </dsp:sp>
    <dsp:sp modelId="{568831B3-0A53-1B4A-A5BF-9971DEFE168F}">
      <dsp:nvSpPr>
        <dsp:cNvPr id="0" name=""/>
        <dsp:cNvSpPr/>
      </dsp:nvSpPr>
      <dsp:spPr>
        <a:xfrm>
          <a:off x="8489383" y="6666476"/>
          <a:ext cx="4496570" cy="449657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5E44AA-2BB8-4446-956F-35B511904488}">
      <dsp:nvSpPr>
        <dsp:cNvPr id="0" name=""/>
        <dsp:cNvSpPr/>
      </dsp:nvSpPr>
      <dsp:spPr>
        <a:xfrm>
          <a:off x="13461279" y="5858305"/>
          <a:ext cx="4496570" cy="674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83820" bIns="0" numCol="1" spcCol="1270" anchor="b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Neelima Palleboina</a:t>
          </a:r>
          <a:br>
            <a:rPr lang="en-US" sz="2200" kern="1200" dirty="0"/>
          </a:br>
          <a:r>
            <a:rPr lang="en-US" sz="2200" kern="1200" dirty="0"/>
            <a:t>Developer</a:t>
          </a:r>
        </a:p>
      </dsp:txBody>
      <dsp:txXfrm>
        <a:off x="13461279" y="5858305"/>
        <a:ext cx="4496570" cy="674485"/>
      </dsp:txXfrm>
    </dsp:sp>
    <dsp:sp modelId="{FCF30FCD-AEE9-416E-8933-CDD8EAF987D7}">
      <dsp:nvSpPr>
        <dsp:cNvPr id="0" name=""/>
        <dsp:cNvSpPr/>
      </dsp:nvSpPr>
      <dsp:spPr>
        <a:xfrm>
          <a:off x="13461279" y="6666476"/>
          <a:ext cx="4496570" cy="4496570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39000" b="-39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Embedding layer converts dataset into a latent space with less dimensions compared to original. This preserves the relation among the features and helps the model understand the relation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goal of Supervisor layer is to make sure that Generator and Discriminator learn the temporal sequence pattern of the dataset.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 Another layer named Recovery converts the less dimensional data back into normal space for analyzing the results.</a:t>
            </a:r>
          </a:p>
        </p:txBody>
      </p:sp>
    </p:spTree>
    <p:extLst>
      <p:ext uri="{BB962C8B-B14F-4D97-AF65-F5344CB8AC3E}">
        <p14:creationId xmlns:p14="http://schemas.microsoft.com/office/powerpoint/2010/main" val="279374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These tracks closely resemble actual flight paths, following similar trajectories to the real data, and concluding at the Zurich runway, just like the flight tracks in the real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2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Low 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 Innovision Squa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Team Innovision Squad</a:t>
            </a:r>
          </a:p>
        </p:txBody>
      </p:sp>
      <p:sp>
        <p:nvSpPr>
          <p:cNvPr id="172" name="Generating Synthetic Flight Tracks using GA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Generating Synthetic Flight Tracks using GANs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75" y="1079500"/>
            <a:ext cx="21971000" cy="1433163"/>
          </a:xfrm>
        </p:spPr>
        <p:txBody>
          <a:bodyPr/>
          <a:lstStyle/>
          <a:p>
            <a:r>
              <a:rPr lang="en-US" dirty="0"/>
              <a:t>Algorithms and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419" y="3384390"/>
            <a:ext cx="18142713" cy="436299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GAN basically has 2 concurrent neural networks (Generator, Discriminator) and is primarily used for image generation.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implemented this framework along with a data label (CGAN) to generate our flight track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results were not acceptable as the data generated was in the limitations of original data, but they were not being generated in a sequence.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5C6EF-3910-C3BA-D737-F801316F32D0}"/>
              </a:ext>
            </a:extLst>
          </p:cNvPr>
          <p:cNvSpPr txBox="1"/>
          <p:nvPr/>
        </p:nvSpPr>
        <p:spPr>
          <a:xfrm>
            <a:off x="502604" y="2101353"/>
            <a:ext cx="4606471" cy="1122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CGAN implementation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274CC75-AA4F-9DF1-EAAD-2C595C6D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59" y="7552930"/>
            <a:ext cx="17837622" cy="55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025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75" y="1079500"/>
            <a:ext cx="21971000" cy="1433163"/>
          </a:xfrm>
        </p:spPr>
        <p:txBody>
          <a:bodyPr/>
          <a:lstStyle/>
          <a:p>
            <a:r>
              <a:rPr lang="en-US" dirty="0"/>
              <a:t>Algorithms and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BAD6E-0036-99BF-0D32-850EEB07C55E}"/>
              </a:ext>
            </a:extLst>
          </p:cNvPr>
          <p:cNvSpPr txBox="1"/>
          <p:nvPr/>
        </p:nvSpPr>
        <p:spPr>
          <a:xfrm>
            <a:off x="582014" y="2192348"/>
            <a:ext cx="4606471" cy="1122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/>
              <a:t>T</a:t>
            </a: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GAN implementation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92B92CD-AD91-0418-AD63-EE1C0EAEB2C1}"/>
              </a:ext>
            </a:extLst>
          </p:cNvPr>
          <p:cNvSpPr txBox="1">
            <a:spLocks/>
          </p:cNvSpPr>
          <p:nvPr/>
        </p:nvSpPr>
        <p:spPr>
          <a:xfrm>
            <a:off x="582014" y="3475386"/>
            <a:ext cx="22523646" cy="4362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sz="3200" dirty="0"/>
              <a:t>Transformers are mainly used in NLP for sequence-to-sequence text generation. They usually work with large amounts of data.(Ex: ChatGPT)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sz="3200" dirty="0"/>
              <a:t>We implemented the model by leveraging the self-attention mechanism of transformers, so that it can learn long-range dependencies in the sequential numeric data.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sz="3200" dirty="0"/>
              <a:t>With only 350 sequences in our dataset, the model struggled to achieve satisfactory performance and generate high-quality results.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55937AA-43A2-3E7B-D874-4F5E9C9A6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65" y="7998547"/>
            <a:ext cx="17426712" cy="50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7056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70318"/>
            <a:ext cx="21971000" cy="1433163"/>
          </a:xfrm>
        </p:spPr>
        <p:txBody>
          <a:bodyPr/>
          <a:lstStyle/>
          <a:p>
            <a:r>
              <a:rPr lang="en-US" dirty="0"/>
              <a:t>Algorithms and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237" y="3495049"/>
            <a:ext cx="12517636" cy="9539247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A recurrent neural network (RNN) is a type of artificial neural network which uses sequential data or time series data.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We implemented RNN using GRU, instead of only using two CNNs we add two new RNN layers called Embedding and Supervisor.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Embedding layer converts dataset into a latent space with less dimensions.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/>
              <a:t>Supervisor layer is present in the Latent Space, and it makes sure that Generator and Discriminator learn the temporal sequence pattern of the dataset.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D5555-1B2B-73B6-6384-0A93FF86AB92}"/>
              </a:ext>
            </a:extLst>
          </p:cNvPr>
          <p:cNvSpPr txBox="1"/>
          <p:nvPr/>
        </p:nvSpPr>
        <p:spPr>
          <a:xfrm>
            <a:off x="674237" y="2238025"/>
            <a:ext cx="5468620" cy="1122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RNN-GAN implementation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52595BD-ADB2-CE5E-3EA4-C6CCBA7C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398" y="2799460"/>
            <a:ext cx="12478602" cy="93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80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and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D5555-1B2B-73B6-6384-0A93FF86AB92}"/>
              </a:ext>
            </a:extLst>
          </p:cNvPr>
          <p:cNvSpPr txBox="1"/>
          <p:nvPr/>
        </p:nvSpPr>
        <p:spPr>
          <a:xfrm>
            <a:off x="1206500" y="1951227"/>
            <a:ext cx="5468620" cy="1122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Summary</a:t>
            </a:r>
          </a:p>
        </p:txBody>
      </p:sp>
      <p:pic>
        <p:nvPicPr>
          <p:cNvPr id="11" name="Picture 10" descr="A diagram of a process flow&#10;&#10;Description automatically generated">
            <a:extLst>
              <a:ext uri="{FF2B5EF4-FFF2-40B4-BE49-F238E27FC236}">
                <a16:creationId xmlns:a16="http://schemas.microsoft.com/office/drawing/2014/main" id="{4590FA0F-BE40-C34F-F62E-0D89CC081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08" y="2969595"/>
            <a:ext cx="14002784" cy="95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41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11208FF-2730-5667-5EAB-EE8C9BC00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0" y="2786983"/>
            <a:ext cx="7678171" cy="7846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25" y="1106796"/>
            <a:ext cx="21971000" cy="1433163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2FE3FA-2E78-ADE4-44B1-818D16696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02" y="2730800"/>
            <a:ext cx="7949196" cy="7846183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0FA70304-0759-8FDA-EF51-6BE27CC7C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301" y="2730800"/>
            <a:ext cx="7846183" cy="7846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44D4E-23EC-7DB0-098C-44288AC2A47E}"/>
              </a:ext>
            </a:extLst>
          </p:cNvPr>
          <p:cNvSpPr txBox="1"/>
          <p:nvPr/>
        </p:nvSpPr>
        <p:spPr>
          <a:xfrm>
            <a:off x="1023582" y="10651769"/>
            <a:ext cx="18192466" cy="2586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observe from the visuals that the synthetic data mimics the pattern of the real dataset, displaying a similar structure. </a:t>
            </a:r>
          </a:p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model effectively captured the pattern present in the real dataset.</a:t>
            </a:r>
          </a:p>
        </p:txBody>
      </p:sp>
    </p:spTree>
    <p:extLst>
      <p:ext uri="{BB962C8B-B14F-4D97-AF65-F5344CB8AC3E}">
        <p14:creationId xmlns:p14="http://schemas.microsoft.com/office/powerpoint/2010/main" val="521894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4" y="1033069"/>
            <a:ext cx="21971000" cy="1433163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95B82-1601-523F-5C42-46F246E1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24" y="2466232"/>
            <a:ext cx="14924046" cy="832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79031-BAC2-518D-E01B-7AB6F4EC0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509" y="2512663"/>
            <a:ext cx="7185537" cy="9018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E7A7A9-E959-0FC5-641B-39FAB340C73F}"/>
              </a:ext>
            </a:extLst>
          </p:cNvPr>
          <p:cNvSpPr txBox="1"/>
          <p:nvPr/>
        </p:nvSpPr>
        <p:spPr>
          <a:xfrm>
            <a:off x="756124" y="10509840"/>
            <a:ext cx="17209827" cy="2974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3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generated flight tracks exhibit a convergence towards a single endpoint, mirroring the behavior of the real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sz="3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These tracks closely resemble real data, following paths that lead to the Zurich runway, just like the flight tracks in the actual dataset.</a:t>
            </a:r>
          </a:p>
        </p:txBody>
      </p:sp>
    </p:spTree>
    <p:extLst>
      <p:ext uri="{BB962C8B-B14F-4D97-AF65-F5344CB8AC3E}">
        <p14:creationId xmlns:p14="http://schemas.microsoft.com/office/powerpoint/2010/main" val="4228991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1" y="3316406"/>
            <a:ext cx="13901572" cy="953339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Improve the model further to generate end-to-end flight tracks that are even more realistic, exhibiting reduced margin of error and exceptional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 improved validation metrics, collaborating with industry stakeholders.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Integrate synthetic flight tracks into existing CRM systems for better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Also explore applications beyond CRM, such as airspace design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" name="Picture 5" descr="Child wearing jetpack running in field">
            <a:extLst>
              <a:ext uri="{FF2B5EF4-FFF2-40B4-BE49-F238E27FC236}">
                <a16:creationId xmlns:a16="http://schemas.microsoft.com/office/drawing/2014/main" id="{4C02251A-88B2-F613-0147-A24933624D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672" y="3987443"/>
            <a:ext cx="8262937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055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1" y="2873829"/>
            <a:ext cx="15324138" cy="95392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Our project aims to tackle the challenge of improving air-to-air collision risk modeling (CRM) in the aviation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To address this, we set out to implement Generative Adversarial Networks (GANs) to generate over one million synthetic flight tracks that could enhance the adaptability and precision of CRM.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 explored various model architectures which showed some promise, they ultimately struggled to generate the sequential and orderly data needed for realistic flight tracks.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Finally, we were able to develop a working model by incorporating Recurrent Neural Networks (RNNs) into the GAN framework, inspired by findings from the TimeGAN research paper.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Our project has important implications for improving the reliability and safety of Collision Risk Modeling, which is crucial for safer air travel.</a:t>
            </a:r>
          </a:p>
        </p:txBody>
      </p:sp>
      <p:pic>
        <p:nvPicPr>
          <p:cNvPr id="6" name="Graphic 5" descr="Take Off with solid fill">
            <a:extLst>
              <a:ext uri="{FF2B5EF4-FFF2-40B4-BE49-F238E27FC236}">
                <a16:creationId xmlns:a16="http://schemas.microsoft.com/office/drawing/2014/main" id="{CBEFE596-EE2F-CA6D-731B-2658DB26C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95661" y="3756439"/>
            <a:ext cx="6203121" cy="62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1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247" y="6141418"/>
            <a:ext cx="5767506" cy="14331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322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247" y="6141418"/>
            <a:ext cx="5767506" cy="14331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01455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novision Squad: Team Members"/>
          <p:cNvSpPr txBox="1">
            <a:spLocks noGrp="1"/>
          </p:cNvSpPr>
          <p:nvPr>
            <p:ph type="title"/>
          </p:nvPr>
        </p:nvSpPr>
        <p:spPr>
          <a:xfrm>
            <a:off x="1206500" y="741563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dirty="0"/>
              <a:t>Innovision Squad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7CFDD0-BA93-971E-59B4-16D0D2DB7E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100197"/>
              </p:ext>
            </p:extLst>
          </p:nvPr>
        </p:nvGraphicFramePr>
        <p:xfrm>
          <a:off x="1454331" y="2174726"/>
          <a:ext cx="21475338" cy="1126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ARTNER - GMU CENTRE FOR AVIATION TRANSPORTATION SYSTEMS RESEARCH (CATSR)"/>
          <p:cNvSpPr txBox="1">
            <a:spLocks noGrp="1"/>
          </p:cNvSpPr>
          <p:nvPr>
            <p:ph type="title"/>
          </p:nvPr>
        </p:nvSpPr>
        <p:spPr>
          <a:xfrm>
            <a:off x="976245" y="921466"/>
            <a:ext cx="6391206" cy="1110342"/>
          </a:xfrm>
          <a:prstGeom prst="rect">
            <a:avLst/>
          </a:prstGeom>
        </p:spPr>
        <p:txBody>
          <a:bodyPr>
            <a:noAutofit/>
          </a:bodyPr>
          <a:lstStyle>
            <a:lvl1pPr defTabSz="975335">
              <a:defRPr sz="3400" spc="-68"/>
            </a:lvl1pPr>
          </a:lstStyle>
          <a:p>
            <a:r>
              <a:rPr lang="en-US" sz="8500" dirty="0"/>
              <a:t>Our Partner</a:t>
            </a:r>
            <a:endParaRPr sz="8500" dirty="0"/>
          </a:p>
        </p:txBody>
      </p:sp>
      <p:sp>
        <p:nvSpPr>
          <p:cNvPr id="177" name="Our Point of Contact is Dr. Lance Sherry, Associate Professor, Director at Center for Air Transportation Systems Research; Department of Systems Engineering and Operations Research.…"/>
          <p:cNvSpPr txBox="1">
            <a:spLocks noGrp="1"/>
          </p:cNvSpPr>
          <p:nvPr>
            <p:ph type="body" sz="half" idx="1"/>
          </p:nvPr>
        </p:nvSpPr>
        <p:spPr>
          <a:xfrm>
            <a:off x="976245" y="3606106"/>
            <a:ext cx="13288395" cy="896348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926287">
              <a:lnSpc>
                <a:spcPct val="90000"/>
              </a:lnSpc>
              <a:spcBef>
                <a:spcPts val="3500"/>
              </a:spcBef>
              <a:buSzPct val="123000"/>
              <a:defRPr sz="3792" b="0"/>
            </a:pPr>
            <a:r>
              <a:rPr lang="en-US" sz="2800" dirty="0"/>
              <a:t>Point of Contact:</a:t>
            </a:r>
          </a:p>
          <a:p>
            <a:pPr marL="481584" indent="-481584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 b="0"/>
            </a:pPr>
            <a:r>
              <a:rPr sz="2800" dirty="0"/>
              <a:t>Our </a:t>
            </a:r>
            <a:r>
              <a:rPr lang="en-US" sz="2800" dirty="0"/>
              <a:t>POC </a:t>
            </a:r>
            <a:r>
              <a:rPr sz="2800" dirty="0"/>
              <a:t>is Dr. Lance Sherry, Associate Professor, Director at Center for Air Transportation Systems Research; Department of Systems Engineering and Operations Research.</a:t>
            </a:r>
          </a:p>
          <a:p>
            <a:pPr marL="481584" indent="-481584" defTabSz="1926287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92" b="0"/>
            </a:pPr>
            <a:r>
              <a:rPr sz="2800" dirty="0"/>
              <a:t>CATSR is dedicated to advancing Air Transportation System Engineering through a multifaceted approach.</a:t>
            </a:r>
          </a:p>
          <a:p>
            <a:pPr defTabSz="1926287">
              <a:lnSpc>
                <a:spcPct val="90000"/>
              </a:lnSpc>
              <a:spcBef>
                <a:spcPts val="3500"/>
              </a:spcBef>
              <a:buSzPct val="123000"/>
              <a:defRPr sz="3792" b="0"/>
            </a:pPr>
            <a:endParaRPr lang="en-US" sz="2800" dirty="0"/>
          </a:p>
          <a:p>
            <a:pPr defTabSz="1926287">
              <a:lnSpc>
                <a:spcPct val="90000"/>
              </a:lnSpc>
              <a:spcBef>
                <a:spcPts val="3500"/>
              </a:spcBef>
              <a:buSzPct val="123000"/>
              <a:defRPr sz="3792" b="0"/>
            </a:pPr>
            <a:r>
              <a:rPr lang="en-US" sz="2800" dirty="0"/>
              <a:t>Few</a:t>
            </a:r>
            <a:r>
              <a:rPr sz="2800" dirty="0"/>
              <a:t> contributions </a:t>
            </a:r>
            <a:r>
              <a:rPr lang="en-US" sz="2800" dirty="0"/>
              <a:t>of CATSR include: </a:t>
            </a:r>
          </a:p>
          <a:p>
            <a:pPr marL="457200" indent="-457200" defTabSz="1926287">
              <a:lnSpc>
                <a:spcPct val="90000"/>
              </a:lnSpc>
              <a:spcBef>
                <a:spcPts val="3500"/>
              </a:spcBef>
              <a:buSzPct val="123000"/>
              <a:buFont typeface="Arial" panose="020B0604020202020204" pitchFamily="34" charset="0"/>
              <a:buChar char="•"/>
              <a:defRPr sz="3792" b="0"/>
            </a:pPr>
            <a:r>
              <a:rPr lang="en-US" sz="2800" dirty="0"/>
              <a:t>complex adaptive systems simulation and analysis</a:t>
            </a:r>
          </a:p>
          <a:p>
            <a:pPr marL="457200" indent="-457200" defTabSz="1926287">
              <a:lnSpc>
                <a:spcPct val="90000"/>
              </a:lnSpc>
              <a:spcBef>
                <a:spcPts val="3500"/>
              </a:spcBef>
              <a:buSzPct val="123000"/>
              <a:buFont typeface="Arial" panose="020B0604020202020204" pitchFamily="34" charset="0"/>
              <a:buChar char="•"/>
              <a:defRPr sz="3792" b="0"/>
            </a:pPr>
            <a:r>
              <a:rPr lang="en-US" sz="2800" dirty="0"/>
              <a:t>NAS, airport and airspace simulation and performance analysis</a:t>
            </a:r>
          </a:p>
          <a:p>
            <a:pPr marL="457200" indent="-457200" defTabSz="1926287">
              <a:lnSpc>
                <a:spcPct val="90000"/>
              </a:lnSpc>
              <a:spcBef>
                <a:spcPts val="3500"/>
              </a:spcBef>
              <a:buSzPct val="123000"/>
              <a:buFont typeface="Arial" panose="020B0604020202020204" pitchFamily="34" charset="0"/>
              <a:buChar char="•"/>
              <a:defRPr sz="3792" b="0"/>
            </a:pPr>
            <a:r>
              <a:rPr lang="en-US" sz="2800" dirty="0"/>
              <a:t>rare-event safety analysis for systems and devices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FFDCB-1144-EBC6-D60F-908DF2769642}"/>
              </a:ext>
            </a:extLst>
          </p:cNvPr>
          <p:cNvSpPr txBox="1"/>
          <p:nvPr/>
        </p:nvSpPr>
        <p:spPr>
          <a:xfrm>
            <a:off x="976245" y="1476637"/>
            <a:ext cx="22180731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500" dirty="0"/>
              <a:t>GMU CENTRE FOR AVIATION TRANSPORTATION SYSTEMS RESEARCH (CATSR)</a:t>
            </a:r>
            <a:endParaRPr kumimoji="0" lang="en-US" sz="3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8EED84-995C-E6A7-05CE-6E241330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313" y="3606106"/>
            <a:ext cx="6383663" cy="713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blem Statement"/>
          <p:cNvSpPr txBox="1">
            <a:spLocks noGrp="1"/>
          </p:cNvSpPr>
          <p:nvPr>
            <p:ph type="title"/>
          </p:nvPr>
        </p:nvSpPr>
        <p:spPr>
          <a:xfrm>
            <a:off x="1021464" y="101686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182" name="Problem Context:…"/>
          <p:cNvSpPr txBox="1"/>
          <p:nvPr/>
        </p:nvSpPr>
        <p:spPr>
          <a:xfrm>
            <a:off x="1021463" y="3146534"/>
            <a:ext cx="10149072" cy="3172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3000" b="1" dirty="0"/>
              <a:t>Domain of problem: </a:t>
            </a:r>
            <a:r>
              <a:rPr sz="3000" dirty="0"/>
              <a:t>Aviation Safety</a:t>
            </a:r>
          </a:p>
          <a:p>
            <a:r>
              <a:rPr sz="3000" b="1" dirty="0"/>
              <a:t>Importance of problem:  </a:t>
            </a:r>
            <a:r>
              <a:rPr sz="3000" dirty="0"/>
              <a:t>Using historic flight paths to predict collisions in the air can be a problem because it doesn't consider new technologies and procedures. This might make safety measures inadequate and increase the chance of collisions as aviation evolves.</a:t>
            </a:r>
          </a:p>
        </p:txBody>
      </p:sp>
      <p:pic>
        <p:nvPicPr>
          <p:cNvPr id="4" name="Picture 3" descr="A map of airplanes connected to a world map&#10;&#10;Description automatically generated">
            <a:extLst>
              <a:ext uri="{FF2B5EF4-FFF2-40B4-BE49-F238E27FC236}">
                <a16:creationId xmlns:a16="http://schemas.microsoft.com/office/drawing/2014/main" id="{36AAE264-B2B6-809E-B23A-A883AA2AC3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7821074"/>
            <a:ext cx="8809370" cy="503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5E31F-49B3-1EA5-AC41-0286D37DEE5C}"/>
              </a:ext>
            </a:extLst>
          </p:cNvPr>
          <p:cNvSpPr txBox="1"/>
          <p:nvPr/>
        </p:nvSpPr>
        <p:spPr>
          <a:xfrm>
            <a:off x="13213467" y="2451960"/>
            <a:ext cx="10675087" cy="69813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000" b="1" dirty="0"/>
              <a:t>Problem Statement:</a:t>
            </a:r>
          </a:p>
          <a:p>
            <a:r>
              <a:rPr lang="en-US" sz="3000" dirty="0"/>
              <a:t>Current Air-to-air collision Risk Modelling (CRM) relies on historic and simulated flight tracks. However, historic tracks may not represent new technologies, and simulating enough tracks is challenging.  </a:t>
            </a:r>
          </a:p>
          <a:p>
            <a:r>
              <a:rPr lang="en-US" sz="3000" dirty="0"/>
              <a:t>To address this, our project aims to apply Generative Adversarial Networks (GANs) to generate over 1 million synthetic flight tracks by training a neural network on historic data. This innovative approach seeks to enhance accuracy and adaptability for airspace design and approval.</a:t>
            </a:r>
          </a:p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73" y="861135"/>
            <a:ext cx="21971000" cy="1433163"/>
          </a:xfrm>
        </p:spPr>
        <p:txBody>
          <a:bodyPr/>
          <a:lstStyle/>
          <a:p>
            <a:r>
              <a:rPr lang="en-US" dirty="0"/>
              <a:t>About our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673" y="3183939"/>
            <a:ext cx="11431327" cy="6669746"/>
          </a:xfrm>
        </p:spPr>
        <p:txBody>
          <a:bodyPr>
            <a:noAutofit/>
          </a:bodyPr>
          <a:lstStyle/>
          <a:p>
            <a:r>
              <a:rPr lang="en-US" sz="3000" dirty="0"/>
              <a:t>The Zurich runway dataset keeps track of airplane paths and their characteristics.</a:t>
            </a:r>
          </a:p>
          <a:p>
            <a:r>
              <a:rPr lang="en-US" sz="3000" dirty="0"/>
              <a:t>It includes important time-stamped events during flights from October 1st to November 30th, 2019, in UTC.</a:t>
            </a:r>
          </a:p>
          <a:p>
            <a:r>
              <a:rPr lang="en-US" sz="3000" dirty="0"/>
              <a:t>Key details like geographic coordinates, groundspeed, altitude, and geoaltitude offer a complete spatial picture.</a:t>
            </a:r>
          </a:p>
          <a:p>
            <a:r>
              <a:rPr lang="en-US" sz="3000" dirty="0"/>
              <a:t>The dataset is nearly complete, aside from 1400 missing values in the "geoaltitude" column, which were later removed as they constitute for only 1.9% of the dataset.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9A449-08C1-8DBB-1C97-29E739C4C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877" y="2512663"/>
            <a:ext cx="9154221" cy="90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946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72" y="701764"/>
            <a:ext cx="21971000" cy="1433163"/>
          </a:xfrm>
        </p:spPr>
        <p:txBody>
          <a:bodyPr/>
          <a:lstStyle/>
          <a:p>
            <a:r>
              <a:rPr lang="en-US" dirty="0"/>
              <a:t>About our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14C1F-A854-C7CF-F124-962189CDC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249" y="10306121"/>
            <a:ext cx="11676987" cy="3564880"/>
          </a:xfrm>
        </p:spPr>
        <p:txBody>
          <a:bodyPr>
            <a:noAutofit/>
          </a:bodyPr>
          <a:lstStyle/>
          <a:p>
            <a:r>
              <a:rPr lang="en-US" sz="3200" dirty="0"/>
              <a:t>The dataset features 350 unique "flight_id" values, each associated with precisely 200 data records</a:t>
            </a:r>
            <a:r>
              <a:rPr lang="en-US" sz="2800" dirty="0"/>
              <a:t>.</a:t>
            </a:r>
          </a:p>
          <a:p>
            <a:r>
              <a:rPr lang="en-US" sz="3200" dirty="0"/>
              <a:t>Latitude and Longitude accurately depict expected flight paths, and groundspeed values correspond to normal aircraft speeds, confirming the dataset’s accuracy.</a:t>
            </a:r>
          </a:p>
          <a:p>
            <a:endParaRPr lang="en-US" sz="3200" dirty="0"/>
          </a:p>
        </p:txBody>
      </p:sp>
      <p:pic>
        <p:nvPicPr>
          <p:cNvPr id="8" name="Picture 7" descr="A map with blue lines&#10;&#10;Description automatically generated">
            <a:extLst>
              <a:ext uri="{FF2B5EF4-FFF2-40B4-BE49-F238E27FC236}">
                <a16:creationId xmlns:a16="http://schemas.microsoft.com/office/drawing/2014/main" id="{C105C601-0E58-E0D0-7C5E-64314588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" y="2403481"/>
            <a:ext cx="8654628" cy="71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map with a route&#10;&#10;Description automatically generated">
            <a:extLst>
              <a:ext uri="{FF2B5EF4-FFF2-40B4-BE49-F238E27FC236}">
                <a16:creationId xmlns:a16="http://schemas.microsoft.com/office/drawing/2014/main" id="{E161820A-F7D6-A6A6-9442-2D81FF369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981" y="1956749"/>
            <a:ext cx="6677025" cy="582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een line on a map&#10;&#10;Description automatically generated">
            <a:extLst>
              <a:ext uri="{FF2B5EF4-FFF2-40B4-BE49-F238E27FC236}">
                <a16:creationId xmlns:a16="http://schemas.microsoft.com/office/drawing/2014/main" id="{89180955-963C-E0AB-07A8-08EB6C979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5981" y="8092152"/>
            <a:ext cx="7333995" cy="5166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F7C6B-A016-6355-8512-711CCD118C7E}"/>
              </a:ext>
            </a:extLst>
          </p:cNvPr>
          <p:cNvSpPr txBox="1"/>
          <p:nvPr/>
        </p:nvSpPr>
        <p:spPr>
          <a:xfrm>
            <a:off x="15935980" y="639276"/>
            <a:ext cx="6677025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Sample Flight Tracks</a:t>
            </a:r>
          </a:p>
        </p:txBody>
      </p:sp>
    </p:spTree>
    <p:extLst>
      <p:ext uri="{BB962C8B-B14F-4D97-AF65-F5344CB8AC3E}">
        <p14:creationId xmlns:p14="http://schemas.microsoft.com/office/powerpoint/2010/main" val="1187370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73" y="838328"/>
            <a:ext cx="21971000" cy="1433163"/>
          </a:xfrm>
        </p:spPr>
        <p:txBody>
          <a:bodyPr/>
          <a:lstStyle/>
          <a:p>
            <a:r>
              <a:rPr lang="en-US" dirty="0"/>
              <a:t>Workspace</a:t>
            </a:r>
          </a:p>
        </p:txBody>
      </p:sp>
      <p:pic>
        <p:nvPicPr>
          <p:cNvPr id="1026" name="Picture 2" descr="Welcome To Colaboratory - Colab">
            <a:extLst>
              <a:ext uri="{FF2B5EF4-FFF2-40B4-BE49-F238E27FC236}">
                <a16:creationId xmlns:a16="http://schemas.microsoft.com/office/drawing/2014/main" id="{97CE9D77-F969-2672-1837-DF6E42A8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55" y="2482507"/>
            <a:ext cx="3963253" cy="39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25F525E-3F9D-EEDD-1D11-EF84F241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328" y="1079500"/>
            <a:ext cx="7952901" cy="51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D6A87-B299-8F8E-D633-C17BB62E24C3}"/>
              </a:ext>
            </a:extLst>
          </p:cNvPr>
          <p:cNvSpPr txBox="1"/>
          <p:nvPr/>
        </p:nvSpPr>
        <p:spPr>
          <a:xfrm>
            <a:off x="3691652" y="5921593"/>
            <a:ext cx="3555460" cy="1289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Google Colab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A94BC-5469-4D13-28FA-21957F079981}"/>
              </a:ext>
            </a:extLst>
          </p:cNvPr>
          <p:cNvSpPr txBox="1"/>
          <p:nvPr/>
        </p:nvSpPr>
        <p:spPr>
          <a:xfrm>
            <a:off x="16754890" y="5901121"/>
            <a:ext cx="4462818" cy="1289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/>
              <a:t>Hopper Cluster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A4FBC-EEDF-BA67-1876-B324C45808F0}"/>
              </a:ext>
            </a:extLst>
          </p:cNvPr>
          <p:cNvSpPr txBox="1"/>
          <p:nvPr/>
        </p:nvSpPr>
        <p:spPr>
          <a:xfrm>
            <a:off x="559558" y="7486658"/>
            <a:ext cx="11632442" cy="4359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Utilizing Google Colab, we effectively streamlined our data preprocessing tasks, utilizing its computing power to efficiently clean and format our dataset. </a:t>
            </a:r>
          </a:p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Through visualizations and basic analytical techniques, we gained a deeper understanding of our data, laying the groundwork for informed decision-making and further analysis in our project.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BACD3-F3A1-06CF-9553-CA56894D1D37}"/>
              </a:ext>
            </a:extLst>
          </p:cNvPr>
          <p:cNvSpPr txBox="1"/>
          <p:nvPr/>
        </p:nvSpPr>
        <p:spPr>
          <a:xfrm>
            <a:off x="12751558" y="7434732"/>
            <a:ext cx="11632442" cy="4936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used Mason Hopper cluster for distributed training and testing of the implementation models.</a:t>
            </a:r>
          </a:p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benefited from the cluster's robust hardware and fast networking capabilities to handle large datasets efficiently.</a:t>
            </a:r>
          </a:p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distributed tasks across multiple nodes in the cluster  to accelerate computing speed and optimize training performance. </a:t>
            </a:r>
          </a:p>
        </p:txBody>
      </p:sp>
    </p:spTree>
    <p:extLst>
      <p:ext uri="{BB962C8B-B14F-4D97-AF65-F5344CB8AC3E}">
        <p14:creationId xmlns:p14="http://schemas.microsoft.com/office/powerpoint/2010/main" val="39493751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49" y="970318"/>
            <a:ext cx="21971000" cy="14331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DD725B8E-0F3C-93F0-F6FE-3FE6FAE5A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" y="2758322"/>
            <a:ext cx="10963106" cy="4367506"/>
          </a:xfrm>
          <a:prstGeom prst="rect">
            <a:avLst/>
          </a:prstGeom>
        </p:spPr>
      </p:pic>
      <p:pic>
        <p:nvPicPr>
          <p:cNvPr id="10" name="Picture 9" descr="A green line graph with numbers and a white background&#10;&#10;Description automatically generated">
            <a:extLst>
              <a:ext uri="{FF2B5EF4-FFF2-40B4-BE49-F238E27FC236}">
                <a16:creationId xmlns:a16="http://schemas.microsoft.com/office/drawing/2014/main" id="{FC7BE312-C800-4708-04EF-732D1726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256" y="2758322"/>
            <a:ext cx="10584517" cy="4367506"/>
          </a:xfrm>
          <a:prstGeom prst="rect">
            <a:avLst/>
          </a:prstGeom>
        </p:spPr>
      </p:pic>
      <p:pic>
        <p:nvPicPr>
          <p:cNvPr id="12" name="Picture 11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DAF9E634-47B9-A2AA-0B9D-A1E0D2B5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256" y="8149632"/>
            <a:ext cx="10684791" cy="4367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BC67E-3A81-493F-8B3B-EFCCB2E7BCBC}"/>
              </a:ext>
            </a:extLst>
          </p:cNvPr>
          <p:cNvSpPr txBox="1"/>
          <p:nvPr/>
        </p:nvSpPr>
        <p:spPr>
          <a:xfrm>
            <a:off x="696037" y="8818612"/>
            <a:ext cx="11495964" cy="302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can visualize the trajectory of a single flight from our dataset, tracking the fluctuation of 200 data points over time. </a:t>
            </a:r>
          </a:p>
          <a:p>
            <a:pPr marL="342900" marR="0" indent="-3429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/>
              <a:t>In every flight, the altitude starts high and gradually  descends to 1000 feet upon landing.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56940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59F9-B030-A7A4-59F1-D6D8BEFC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49" y="970318"/>
            <a:ext cx="21971000" cy="14331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 descr="A screenshot of a color chart&#10;&#10;Description automatically generated">
            <a:extLst>
              <a:ext uri="{FF2B5EF4-FFF2-40B4-BE49-F238E27FC236}">
                <a16:creationId xmlns:a16="http://schemas.microsoft.com/office/drawing/2014/main" id="{15B48596-1D7E-FFF5-C66B-8C5BBB3FA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895" y="2233914"/>
            <a:ext cx="9682495" cy="8241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58EF4-6128-AAAA-8F87-2A0E10B62869}"/>
              </a:ext>
            </a:extLst>
          </p:cNvPr>
          <p:cNvSpPr txBox="1"/>
          <p:nvPr/>
        </p:nvSpPr>
        <p:spPr>
          <a:xfrm>
            <a:off x="14043544" y="10811088"/>
            <a:ext cx="9921923" cy="15660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 observed high correlation between groundspeed, altitude and distance.</a:t>
            </a:r>
          </a:p>
        </p:txBody>
      </p:sp>
      <p:pic>
        <p:nvPicPr>
          <p:cNvPr id="9" name="Picture 8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05C75B4-E4D9-E088-BD1F-770EEAC65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9" y="2195046"/>
            <a:ext cx="9315924" cy="115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04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1187</Words>
  <Application>Microsoft Office PowerPoint</Application>
  <PresentationFormat>Custom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Helvetica Neue</vt:lpstr>
      <vt:lpstr>Helvetica Neue Medium</vt:lpstr>
      <vt:lpstr>Söhne</vt:lpstr>
      <vt:lpstr>33_DynamicLight</vt:lpstr>
      <vt:lpstr>Generating Synthetic Flight Tracks using GANs</vt:lpstr>
      <vt:lpstr>Innovision Squad</vt:lpstr>
      <vt:lpstr>Our Partner</vt:lpstr>
      <vt:lpstr>Problem Statement</vt:lpstr>
      <vt:lpstr>About our Data</vt:lpstr>
      <vt:lpstr>About our Data</vt:lpstr>
      <vt:lpstr>Workspace</vt:lpstr>
      <vt:lpstr>Exploratory Data Analysis</vt:lpstr>
      <vt:lpstr>Exploratory Data Analysis</vt:lpstr>
      <vt:lpstr>Algorithms and Analytics</vt:lpstr>
      <vt:lpstr>Algorithms and Analytics</vt:lpstr>
      <vt:lpstr>Algorithms and Analytics</vt:lpstr>
      <vt:lpstr>Algorithms and Analytics</vt:lpstr>
      <vt:lpstr>Visualizations</vt:lpstr>
      <vt:lpstr>Visualizations</vt:lpstr>
      <vt:lpstr>Future Work</vt:lpstr>
      <vt:lpstr>Summary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Synthetic Flight Tracks using GANs</dc:title>
  <cp:lastModifiedBy>Nikhil Kumar Jamma</cp:lastModifiedBy>
  <cp:revision>86</cp:revision>
  <dcterms:modified xsi:type="dcterms:W3CDTF">2024-04-15T23:48:46Z</dcterms:modified>
</cp:coreProperties>
</file>